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0" r:id="rId4"/>
    <p:sldId id="257" r:id="rId5"/>
    <p:sldId id="258" r:id="rId6"/>
    <p:sldId id="261" r:id="rId7"/>
    <p:sldId id="262" r:id="rId8"/>
    <p:sldId id="263" r:id="rId9"/>
    <p:sldId id="264" r:id="rId10"/>
    <p:sldId id="266" r:id="rId11"/>
    <p:sldId id="267" r:id="rId12"/>
    <p:sldId id="272" r:id="rId13"/>
    <p:sldId id="275" r:id="rId14"/>
    <p:sldId id="269" r:id="rId15"/>
    <p:sldId id="268" r:id="rId16"/>
    <p:sldId id="270" r:id="rId17"/>
    <p:sldId id="276" r:id="rId18"/>
    <p:sldId id="271" r:id="rId19"/>
    <p:sldId id="273" r:id="rId20"/>
    <p:sldId id="265" r:id="rId21"/>
    <p:sldId id="274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FF00"/>
    <a:srgbClr val="9900CC"/>
    <a:srgbClr val="0000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74" autoAdjust="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183A6-6C77-4C9E-A168-AF8F587B0C32}" type="datetimeFigureOut">
              <a:rPr lang="ru-RU" smtClean="0"/>
              <a:t>15.04.2018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FFCE-C7CB-4BB7-8A65-90C734A524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183A6-6C77-4C9E-A168-AF8F587B0C32}" type="datetimeFigureOut">
              <a:rPr lang="ru-RU" smtClean="0"/>
              <a:t>15.04.2018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FFCE-C7CB-4BB7-8A65-90C734A524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183A6-6C77-4C9E-A168-AF8F587B0C32}" type="datetimeFigureOut">
              <a:rPr lang="ru-RU" smtClean="0"/>
              <a:t>15.04.2018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FFCE-C7CB-4BB7-8A65-90C734A524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183A6-6C77-4C9E-A168-AF8F587B0C32}" type="datetimeFigureOut">
              <a:rPr lang="ru-RU" smtClean="0"/>
              <a:t>15.04.2018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FFCE-C7CB-4BB7-8A65-90C734A524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183A6-6C77-4C9E-A168-AF8F587B0C32}" type="datetimeFigureOut">
              <a:rPr lang="ru-RU" smtClean="0"/>
              <a:t>15.04.2018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FFCE-C7CB-4BB7-8A65-90C734A524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183A6-6C77-4C9E-A168-AF8F587B0C32}" type="datetimeFigureOut">
              <a:rPr lang="ru-RU" smtClean="0"/>
              <a:t>15.04.2018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FFCE-C7CB-4BB7-8A65-90C734A524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183A6-6C77-4C9E-A168-AF8F587B0C32}" type="datetimeFigureOut">
              <a:rPr lang="ru-RU" smtClean="0"/>
              <a:t>15.04.2018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FFCE-C7CB-4BB7-8A65-90C734A524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183A6-6C77-4C9E-A168-AF8F587B0C32}" type="datetimeFigureOut">
              <a:rPr lang="ru-RU" smtClean="0"/>
              <a:t>15.04.2018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FFCE-C7CB-4BB7-8A65-90C734A524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183A6-6C77-4C9E-A168-AF8F587B0C32}" type="datetimeFigureOut">
              <a:rPr lang="ru-RU" smtClean="0"/>
              <a:t>15.04.2018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FFCE-C7CB-4BB7-8A65-90C734A524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183A6-6C77-4C9E-A168-AF8F587B0C32}" type="datetimeFigureOut">
              <a:rPr lang="ru-RU" smtClean="0"/>
              <a:t>15.04.2018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FFCE-C7CB-4BB7-8A65-90C734A524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183A6-6C77-4C9E-A168-AF8F587B0C32}" type="datetimeFigureOut">
              <a:rPr lang="ru-RU" smtClean="0"/>
              <a:t>15.04.2018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FFCE-C7CB-4BB7-8A65-90C734A524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642910" y="642918"/>
            <a:ext cx="7858180" cy="5572164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183A6-6C77-4C9E-A168-AF8F587B0C32}" type="datetimeFigureOut">
              <a:rPr lang="ru-RU" smtClean="0"/>
              <a:t>15.04.2018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4FFCE-C7CB-4BB7-8A65-90C734A524DF}" type="slidenum">
              <a:rPr lang="ru-RU" smtClean="0"/>
              <a:t>‹#›</a:t>
            </a:fld>
            <a:endParaRPr lang="ru-RU"/>
          </a:p>
        </p:txBody>
      </p:sp>
      <p:pic>
        <p:nvPicPr>
          <p:cNvPr id="1028" name="Picture 4" descr="C:\Users\user\Desktop\- (1)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3208337"/>
            <a:ext cx="549275" cy="3649663"/>
          </a:xfrm>
          <a:prstGeom prst="rect">
            <a:avLst/>
          </a:prstGeom>
          <a:noFill/>
        </p:spPr>
      </p:pic>
      <p:pic>
        <p:nvPicPr>
          <p:cNvPr id="1029" name="Picture 5" descr="C:\Users\user\Desktop\- (1)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10800000">
            <a:off x="8594725" y="0"/>
            <a:ext cx="549275" cy="3649663"/>
          </a:xfrm>
          <a:prstGeom prst="rect">
            <a:avLst/>
          </a:prstGeom>
          <a:noFill/>
        </p:spPr>
      </p:pic>
      <p:pic>
        <p:nvPicPr>
          <p:cNvPr id="1030" name="Picture 6" descr="C:\Users\user\Desktop\-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2058987" cy="2039937"/>
          </a:xfrm>
          <a:prstGeom prst="rect">
            <a:avLst/>
          </a:prstGeom>
          <a:noFill/>
        </p:spPr>
      </p:pic>
      <p:pic>
        <p:nvPicPr>
          <p:cNvPr id="1031" name="Picture 7" descr="C:\Users\user\Desktop\-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0800000">
            <a:off x="7085013" y="4818063"/>
            <a:ext cx="2058987" cy="2039937"/>
          </a:xfrm>
          <a:prstGeom prst="rect">
            <a:avLst/>
          </a:prstGeom>
          <a:noFill/>
        </p:spPr>
      </p:pic>
      <p:pic>
        <p:nvPicPr>
          <p:cNvPr id="1033" name="Picture 9" descr="C:\Users\user\Desktop\0_6fd6a_581ea306_XL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929454" y="3022542"/>
            <a:ext cx="1566858" cy="3187746"/>
          </a:xfrm>
          <a:prstGeom prst="rect">
            <a:avLst/>
          </a:prstGeom>
          <a:noFill/>
        </p:spPr>
      </p:pic>
      <p:pic>
        <p:nvPicPr>
          <p:cNvPr id="1034" name="Picture 10" descr="C:\Users\user\Desktop\0_6fd6a_581ea306_XL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42910" y="4572008"/>
            <a:ext cx="1538289" cy="1709825"/>
          </a:xfrm>
          <a:prstGeom prst="rect">
            <a:avLst/>
          </a:prstGeom>
          <a:noFill/>
        </p:spPr>
      </p:pic>
      <p:pic>
        <p:nvPicPr>
          <p:cNvPr id="1035" name="Picture 11" descr="C:\Users\user\Desktop\- (1)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5400000">
            <a:off x="6693698" y="-1550194"/>
            <a:ext cx="549275" cy="3649663"/>
          </a:xfrm>
          <a:prstGeom prst="rect">
            <a:avLst/>
          </a:prstGeom>
          <a:noFill/>
        </p:spPr>
      </p:pic>
      <p:pic>
        <p:nvPicPr>
          <p:cNvPr id="1036" name="Picture 12" descr="C:\Users\user\Desktop\- (1)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5400000">
            <a:off x="1835914" y="4758531"/>
            <a:ext cx="549275" cy="3649663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980728"/>
            <a:ext cx="7128792" cy="2664296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Творческий проект</a:t>
            </a:r>
            <a:b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6000" b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  <a:t>«В гости к матрёшке»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290" y="4857760"/>
            <a:ext cx="6400800" cy="125253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Подготовила и провела ИЗО специалист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Стародубцева Г.П.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94"/>
          <a:stretch/>
        </p:blipFill>
        <p:spPr>
          <a:xfrm rot="21208573">
            <a:off x="384136" y="872755"/>
            <a:ext cx="3723878" cy="5256584"/>
          </a:xfrm>
          <a:prstGeom prst="roundRect">
            <a:avLst>
              <a:gd name="adj" fmla="val 11111"/>
            </a:avLst>
          </a:prstGeom>
          <a:ln w="190500" cap="rnd">
            <a:solidFill>
              <a:srgbClr val="00FF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193">
            <a:off x="4832652" y="949953"/>
            <a:ext cx="3888432" cy="5301208"/>
          </a:xfrm>
          <a:prstGeom prst="roundRect">
            <a:avLst>
              <a:gd name="adj" fmla="val 11111"/>
            </a:avLst>
          </a:prstGeom>
          <a:ln w="190500" cap="rnd">
            <a:solidFill>
              <a:srgbClr val="0000CC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3328424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11"/>
          <a:stretch/>
        </p:blipFill>
        <p:spPr>
          <a:xfrm rot="21043098">
            <a:off x="371630" y="1339767"/>
            <a:ext cx="2664296" cy="48245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5"/>
          <a:stretch/>
        </p:blipFill>
        <p:spPr>
          <a:xfrm rot="786096">
            <a:off x="5839157" y="1747941"/>
            <a:ext cx="3003798" cy="45365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6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1" r="24801"/>
          <a:stretch/>
        </p:blipFill>
        <p:spPr>
          <a:xfrm>
            <a:off x="2987824" y="1144448"/>
            <a:ext cx="3168352" cy="4824536"/>
          </a:xfrm>
          <a:prstGeom prst="roundRect">
            <a:avLst>
              <a:gd name="adj" fmla="val 11111"/>
            </a:avLst>
          </a:prstGeom>
          <a:ln w="190500" cap="rnd">
            <a:solidFill>
              <a:srgbClr val="9900CC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81958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Дидактические игры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96752"/>
            <a:ext cx="4464496" cy="3451522"/>
          </a:xfrm>
          <a:prstGeom prst="rect">
            <a:avLst/>
          </a:prstGeom>
          <a:ln w="190500" cap="sq">
            <a:solidFill>
              <a:srgbClr val="9900CC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t="5901" r="8001" b="18500"/>
          <a:stretch/>
        </p:blipFill>
        <p:spPr>
          <a:xfrm rot="646373">
            <a:off x="5626336" y="1646684"/>
            <a:ext cx="2887017" cy="4626591"/>
          </a:xfrm>
          <a:prstGeom prst="rect">
            <a:avLst/>
          </a:prstGeom>
          <a:ln w="228600" cap="sq" cmpd="thickThin">
            <a:solidFill>
              <a:srgbClr val="00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0523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Презентации к проекту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398">
            <a:off x="4631963" y="1228006"/>
            <a:ext cx="4266677" cy="2539888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6">
                <a:lumMod val="75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3665">
            <a:off x="4716016" y="3573016"/>
            <a:ext cx="3753095" cy="2736304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66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4849">
            <a:off x="799912" y="1506196"/>
            <a:ext cx="3962284" cy="2930414"/>
          </a:xfrm>
          <a:prstGeom prst="roundRect">
            <a:avLst>
              <a:gd name="adj" fmla="val 11111"/>
            </a:avLst>
          </a:prstGeom>
          <a:ln w="190500" cap="rnd">
            <a:solidFill>
              <a:srgbClr val="00FF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130014224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Работа с родителями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66633"/>
            <a:ext cx="3240360" cy="45727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04884"/>
            <a:ext cx="3625610" cy="47246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6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7830255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6729">
            <a:off x="392227" y="2064862"/>
            <a:ext cx="2886478" cy="4115374"/>
          </a:xfrm>
          <a:prstGeom prst="roundRect">
            <a:avLst>
              <a:gd name="adj" fmla="val 11111"/>
            </a:avLst>
          </a:prstGeom>
          <a:ln w="190500" cap="rnd">
            <a:noFill/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1402">
            <a:off x="5796136" y="2064862"/>
            <a:ext cx="2876951" cy="4115374"/>
          </a:xfrm>
          <a:prstGeom prst="roundRect">
            <a:avLst>
              <a:gd name="adj" fmla="val 11111"/>
            </a:avLst>
          </a:prstGeom>
          <a:ln w="190500" cap="rnd">
            <a:noFill/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692696"/>
            <a:ext cx="2953162" cy="4153480"/>
          </a:xfrm>
          <a:prstGeom prst="roundRect">
            <a:avLst>
              <a:gd name="adj" fmla="val 11111"/>
            </a:avLst>
          </a:prstGeom>
          <a:ln w="190500" cap="rnd">
            <a:noFill/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517674931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Наши достижения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1077">
            <a:off x="1435984" y="1314337"/>
            <a:ext cx="3042529" cy="48965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6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0894">
            <a:off x="5370295" y="1314338"/>
            <a:ext cx="3205052" cy="48965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266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9991">
            <a:off x="1229145" y="722315"/>
            <a:ext cx="3456384" cy="53012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5973">
            <a:off x="5340194" y="878826"/>
            <a:ext cx="3433934" cy="53219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6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567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Итоговое НОД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0" t="9450" r="17314" b="-398"/>
          <a:stretch/>
        </p:blipFill>
        <p:spPr>
          <a:xfrm>
            <a:off x="647769" y="1275807"/>
            <a:ext cx="4032448" cy="24482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15350"/>
          <a:stretch/>
        </p:blipFill>
        <p:spPr>
          <a:xfrm>
            <a:off x="656095" y="3717032"/>
            <a:ext cx="4032448" cy="25202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 t="6951" r="7475" b="13250"/>
          <a:stretch/>
        </p:blipFill>
        <p:spPr>
          <a:xfrm>
            <a:off x="4724342" y="1275807"/>
            <a:ext cx="3763563" cy="25316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16401" r="8262" b="10101"/>
          <a:stretch/>
        </p:blipFill>
        <p:spPr>
          <a:xfrm>
            <a:off x="4696869" y="3789040"/>
            <a:ext cx="3816424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4942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" t="32550" r="30702" b="16000"/>
          <a:stretch/>
        </p:blipFill>
        <p:spPr>
          <a:xfrm>
            <a:off x="2442276" y="3645024"/>
            <a:ext cx="4032448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206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4" t="8000" r="12201" b="21651"/>
          <a:stretch/>
        </p:blipFill>
        <p:spPr>
          <a:xfrm rot="1331989">
            <a:off x="4031948" y="989371"/>
            <a:ext cx="3736221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r="7475" b="18500"/>
          <a:stretch/>
        </p:blipFill>
        <p:spPr>
          <a:xfrm rot="20588062">
            <a:off x="519156" y="901068"/>
            <a:ext cx="4032448" cy="27046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23811121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642942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Цель проекта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348" y="1428736"/>
            <a:ext cx="7715304" cy="469742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приобщить </a:t>
            </a:r>
            <a:r>
              <a:rPr lang="ru-RU" dirty="0"/>
              <a:t>детей к прекрасному; </a:t>
            </a:r>
            <a:endParaRPr lang="ru-RU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 </a:t>
            </a:r>
            <a:r>
              <a:rPr lang="ru-RU" dirty="0"/>
              <a:t>формировать у детей чувство </a:t>
            </a:r>
            <a:r>
              <a:rPr lang="ru-RU" dirty="0" smtClean="0"/>
              <a:t>патриотизма.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воспитывать </a:t>
            </a:r>
            <a:r>
              <a:rPr lang="ru-RU" dirty="0"/>
              <a:t>интерес к истории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России</a:t>
            </a:r>
            <a:r>
              <a:rPr lang="ru-RU" dirty="0"/>
              <a:t>, народному творчеству на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примере </a:t>
            </a:r>
            <a:r>
              <a:rPr lang="ru-RU" dirty="0"/>
              <a:t>русской национальной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             матрёшки</a:t>
            </a:r>
            <a:r>
              <a:rPr lang="ru-RU" dirty="0"/>
              <a:t>; </a:t>
            </a:r>
          </a:p>
          <a:p>
            <a:endParaRPr lang="ru-RU" sz="2000" dirty="0" smtClean="0"/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5400600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Вывод:</a:t>
            </a:r>
            <a:r>
              <a:rPr lang="ru-RU" sz="2700" b="1" dirty="0"/>
              <a:t>	</a:t>
            </a: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/>
              <a:t>Итак, в ходе проекта мы узнали, что матрешка появилась давно. В этой игрушке отразились народные представления о семье, мире, добре, красоте. </a:t>
            </a:r>
            <a:br>
              <a:rPr lang="ru-RU" sz="2700" dirty="0"/>
            </a:br>
            <a:r>
              <a:rPr lang="ru-RU" sz="2700" dirty="0"/>
              <a:t>Формочки для матрешек вытачивались на специальных токарных станках из сухих липовых чурок. Мы узнали, что в разных местах нашей большой страны игрушки делали по-своему. Поэтому и росписи матрешек были все разные. А мы в группе нарисовали своих матрешек. Также поиграли с матрешкой, прочитали стихи про матрешек, спели песни, потанцевали. </a:t>
            </a:r>
            <a:br>
              <a:rPr lang="ru-RU" sz="2700" dirty="0"/>
            </a:br>
            <a:r>
              <a:rPr lang="ru-RU" sz="2700" dirty="0"/>
              <a:t>Но главное мы поняли, что русская матрешка является символом России, символом  народного искусства,  и очень нравится людям, потому что она несет в себе любовь и дружбу.</a:t>
            </a:r>
            <a:br>
              <a:rPr lang="ru-RU" sz="2700" dirty="0"/>
            </a:br>
            <a:endParaRPr lang="ru-RU" sz="2700" dirty="0"/>
          </a:p>
        </p:txBody>
      </p:sp>
    </p:spTree>
    <p:extLst>
      <p:ext uri="{BB962C8B-B14F-4D97-AF65-F5344CB8AC3E}">
        <p14:creationId xmlns:p14="http://schemas.microsoft.com/office/powerpoint/2010/main" val="245320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68760"/>
            <a:ext cx="7067128" cy="4032448"/>
          </a:xfrm>
        </p:spPr>
        <p:txBody>
          <a:bodyPr>
            <a:normAutofit/>
          </a:bodyPr>
          <a:lstStyle/>
          <a:p>
            <a:r>
              <a:rPr lang="ru-RU" sz="7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Спасибо</a:t>
            </a:r>
            <a:br>
              <a:rPr lang="ru-RU" sz="7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7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за </a:t>
            </a:r>
            <a:br>
              <a:rPr lang="ru-RU" sz="7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7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внимание!</a:t>
            </a:r>
            <a:endParaRPr lang="ru-RU" sz="72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22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ертикальный свиток 3"/>
          <p:cNvSpPr/>
          <p:nvPr/>
        </p:nvSpPr>
        <p:spPr>
          <a:xfrm>
            <a:off x="611560" y="404664"/>
            <a:ext cx="7416824" cy="5832648"/>
          </a:xfrm>
          <a:prstGeom prst="vertic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274638"/>
            <a:ext cx="5040560" cy="922114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  <a:t>Задачи проекта</a:t>
            </a:r>
            <a:endParaRPr lang="ru-RU" sz="5400" b="1" dirty="0">
              <a:solidFill>
                <a:srgbClr val="0000CC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980728"/>
            <a:ext cx="6120680" cy="5145435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i="1" dirty="0"/>
              <a:t>- для детей:</a:t>
            </a:r>
            <a:endParaRPr lang="ru-RU" dirty="0"/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 </a:t>
            </a:r>
            <a:r>
              <a:rPr lang="ru-RU" dirty="0"/>
              <a:t>Познакомить детей с видами народного декоративно-прикладного искусства, с прекрасными творениями народных умельцев </a:t>
            </a:r>
            <a:r>
              <a:rPr lang="ru-RU" dirty="0" smtClean="0"/>
              <a:t>матрешек.</a:t>
            </a:r>
            <a:endParaRPr lang="ru-RU" dirty="0"/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Развивать </a:t>
            </a:r>
            <a:r>
              <a:rPr lang="ru-RU" dirty="0"/>
              <a:t>художественно-творческие способности в процессе восприятия произведений декоративного искусства. </a:t>
            </a:r>
            <a:r>
              <a:rPr lang="ru-RU" dirty="0" smtClean="0"/>
              <a:t>Развивать </a:t>
            </a:r>
            <a:r>
              <a:rPr lang="ru-RU" dirty="0"/>
              <a:t>мелкую моторику, зрительную память, внимание.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Формировать </a:t>
            </a:r>
            <a:r>
              <a:rPr lang="ru-RU" dirty="0"/>
              <a:t>у детей патриотические чувства: чувство любви и гордости к Родине на основе изучения народных промыслов России. Воспитывать интерес и любовь к народному искусству, уважение к культуре, русским традициям и промыслам, мастерам народного творчества.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69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свиток 1"/>
          <p:cNvSpPr/>
          <p:nvPr/>
        </p:nvSpPr>
        <p:spPr>
          <a:xfrm>
            <a:off x="827584" y="476672"/>
            <a:ext cx="6840760" cy="5832648"/>
          </a:xfrm>
          <a:prstGeom prst="vertic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828800" y="692697"/>
            <a:ext cx="5119464" cy="6701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400" b="1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воспитателя: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Создать условия для развития творческого мышления у детей, довести до сведения родителей о важности этой проблемы, </a:t>
            </a:r>
            <a:endParaRPr lang="ru-RU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способствовать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вовлечению семей воспитанников в образовательный процесс, развивать социально-профессиональную компетентность и личностный потенциал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ертикальный свиток 3"/>
          <p:cNvSpPr/>
          <p:nvPr/>
        </p:nvSpPr>
        <p:spPr>
          <a:xfrm>
            <a:off x="899592" y="692696"/>
            <a:ext cx="6696744" cy="5544616"/>
          </a:xfrm>
          <a:prstGeom prst="vertic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979712" y="1196752"/>
            <a:ext cx="4644008" cy="4680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-для 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родителей: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Вовлечение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художественно-творческую деятельность, овладение практических навыков позитивного взаимодействия с детьми в разных видах творческой деятельности.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Вертикальный свиток 2"/>
          <p:cNvSpPr/>
          <p:nvPr/>
        </p:nvSpPr>
        <p:spPr>
          <a:xfrm>
            <a:off x="3563888" y="1136073"/>
            <a:ext cx="45719" cy="60679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259632" y="764704"/>
            <a:ext cx="7427168" cy="5361459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    Участники </a:t>
            </a:r>
            <a:r>
              <a:rPr lang="ru-RU" b="1" dirty="0">
                <a:solidFill>
                  <a:srgbClr val="FF0000"/>
                </a:solidFill>
              </a:rPr>
              <a:t>проекта:</a:t>
            </a:r>
          </a:p>
          <a:p>
            <a:r>
              <a:rPr lang="ru-RU" dirty="0"/>
              <a:t>- дети средней, старшей и подготовительной  группы;</a:t>
            </a:r>
          </a:p>
          <a:p>
            <a:r>
              <a:rPr lang="ru-RU" dirty="0"/>
              <a:t>- родители и другие члены семьи воспитанников детского сада;</a:t>
            </a:r>
          </a:p>
          <a:p>
            <a:r>
              <a:rPr lang="ru-RU" dirty="0"/>
              <a:t>- воспитатели групп</a:t>
            </a:r>
          </a:p>
          <a:p>
            <a:r>
              <a:rPr lang="ru-RU" dirty="0"/>
              <a:t>- музыкальный руководитель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897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1460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Ожидаемый результат: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sz="2800" dirty="0"/>
              <a:t>1. Знакомство с особенностями </a:t>
            </a:r>
            <a:r>
              <a:rPr lang="ru-RU" sz="2700" dirty="0"/>
              <a:t>русской народной игрушки (материал, форма, цвет, узор).</a:t>
            </a:r>
            <a:br>
              <a:rPr lang="ru-RU" sz="2700" dirty="0"/>
            </a:br>
            <a:r>
              <a:rPr lang="ru-RU" sz="2700" dirty="0"/>
              <a:t>2. Разучивание  простейших элементов росписи.</a:t>
            </a:r>
            <a:br>
              <a:rPr lang="ru-RU" sz="2700" dirty="0"/>
            </a:br>
            <a:r>
              <a:rPr lang="ru-RU" sz="2700" dirty="0"/>
              <a:t>3. Получить представление о цветовой гамме матрёшек.</a:t>
            </a:r>
            <a:br>
              <a:rPr lang="ru-RU" sz="2700" dirty="0"/>
            </a:br>
            <a:r>
              <a:rPr lang="ru-RU" sz="2700" dirty="0"/>
              <a:t>4. Научить различать особенности 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>разных </a:t>
            </a:r>
            <a:r>
              <a:rPr lang="ru-RU" sz="2700" dirty="0"/>
              <a:t>матрёшек.</a:t>
            </a:r>
            <a:br>
              <a:rPr lang="ru-RU" sz="2700" dirty="0"/>
            </a:br>
            <a:r>
              <a:rPr lang="ru-RU" sz="2700" dirty="0"/>
              <a:t>5. Расширение и активизация 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>словарного </a:t>
            </a:r>
            <a:r>
              <a:rPr lang="ru-RU" sz="2700" dirty="0"/>
              <a:t>запаса слов.</a:t>
            </a:r>
            <a:br>
              <a:rPr lang="ru-RU" sz="2700" dirty="0"/>
            </a:br>
            <a:endParaRPr lang="ru-RU" sz="2700" dirty="0"/>
          </a:p>
        </p:txBody>
      </p:sp>
    </p:spTree>
    <p:extLst>
      <p:ext uri="{BB962C8B-B14F-4D97-AF65-F5344CB8AC3E}">
        <p14:creationId xmlns:p14="http://schemas.microsoft.com/office/powerpoint/2010/main" val="1246209550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НОД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8437">
            <a:off x="378938" y="1305250"/>
            <a:ext cx="3322712" cy="50311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4"/>
          <a:stretch/>
        </p:blipFill>
        <p:spPr>
          <a:xfrm rot="549100">
            <a:off x="4165813" y="1601278"/>
            <a:ext cx="4443808" cy="47476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5290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051247"/>
            <a:ext cx="3795886" cy="51380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0066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81"/>
          <a:stretch/>
        </p:blipFill>
        <p:spPr>
          <a:xfrm>
            <a:off x="683568" y="1024638"/>
            <a:ext cx="3600400" cy="51331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9900CC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08571992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Матрешка 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Матрешка 3</Template>
  <TotalTime>336</TotalTime>
  <Words>209</Words>
  <Application>Microsoft Office PowerPoint</Application>
  <PresentationFormat>Экран (4:3)</PresentationFormat>
  <Paragraphs>36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Monotype Corsiva</vt:lpstr>
      <vt:lpstr>Times New Roman</vt:lpstr>
      <vt:lpstr>Wingdings</vt:lpstr>
      <vt:lpstr>Матрешка 3</vt:lpstr>
      <vt:lpstr>Творческий проект «В гости к матрёшке»</vt:lpstr>
      <vt:lpstr>Цель проекта</vt:lpstr>
      <vt:lpstr>Задачи проекта</vt:lpstr>
      <vt:lpstr>Презентация PowerPoint</vt:lpstr>
      <vt:lpstr>Презентация PowerPoint</vt:lpstr>
      <vt:lpstr>Презентация PowerPoint</vt:lpstr>
      <vt:lpstr>Ожидаемый результат: 1. Знакомство с особенностями русской народной игрушки (материал, форма, цвет, узор). 2. Разучивание  простейших элементов росписи. 3. Получить представление о цветовой гамме матрёшек. 4. Научить различать особенности  разных матрёшек. 5. Расширение и активизация  словарного запаса слов. </vt:lpstr>
      <vt:lpstr>НОД</vt:lpstr>
      <vt:lpstr>Презентация PowerPoint</vt:lpstr>
      <vt:lpstr>Презентация PowerPoint</vt:lpstr>
      <vt:lpstr>Презентация PowerPoint</vt:lpstr>
      <vt:lpstr>Дидактические игры</vt:lpstr>
      <vt:lpstr>Презентации к проекту</vt:lpstr>
      <vt:lpstr>Работа с родителями</vt:lpstr>
      <vt:lpstr>Презентация PowerPoint</vt:lpstr>
      <vt:lpstr>Наши достижения</vt:lpstr>
      <vt:lpstr>Презентация PowerPoint</vt:lpstr>
      <vt:lpstr>Итоговое НОД</vt:lpstr>
      <vt:lpstr>Презентация PowerPoint</vt:lpstr>
      <vt:lpstr>Вывод:  Итак, в ходе проекта мы узнали, что матрешка появилась давно. В этой игрушке отразились народные представления о семье, мире, добре, красоте.  Формочки для матрешек вытачивались на специальных токарных станках из сухих липовых чурок. Мы узнали, что в разных местах нашей большой страны игрушки делали по-своему. Поэтому и росписи матрешек были все разные. А мы в группе нарисовали своих матрешек. Также поиграли с матрешкой, прочитали стихи про матрешек, спели песни, потанцевали.  Но главное мы поняли, что русская матрешка является символом России, символом  народного искусства,  и очень нравится людям, потому что она несет в себе любовь и дружбу. </vt:lpstr>
      <vt:lpstr>Спасибо за  внимание!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МАТРЕШКА - 3</dc:title>
  <dc:creator>user</dc:creator>
  <cp:lastModifiedBy>admin</cp:lastModifiedBy>
  <cp:revision>23</cp:revision>
  <dcterms:created xsi:type="dcterms:W3CDTF">2014-10-11T14:21:24Z</dcterms:created>
  <dcterms:modified xsi:type="dcterms:W3CDTF">2018-04-15T16:38:45Z</dcterms:modified>
</cp:coreProperties>
</file>